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94648"/>
  </p:normalViewPr>
  <p:slideViewPr>
    <p:cSldViewPr snapToGrid="0">
      <p:cViewPr varScale="1">
        <p:scale>
          <a:sx n="79" d="100"/>
          <a:sy n="79" d="100"/>
        </p:scale>
        <p:origin x="68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tif>
</file>

<file path=ppt/media/image6.tif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7" name="Shape 15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17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17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17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17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17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17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17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17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17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wrap="none"/>
          <a:lstStyle>
            <a:lvl1pPr algn="ct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–Giovanni Mela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–Giovanni Mela</a:t>
            </a:r>
          </a:p>
        </p:txBody>
      </p:sp>
      <p:sp>
        <p:nvSpPr>
          <p:cNvPr id="98" name="“Inserisci qui una citazione”.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“Inserisci qui una citazione”. </a:t>
            </a:r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wrap="none"/>
          <a:lstStyle>
            <a:lvl1pPr algn="ct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wrap="none"/>
          <a:lstStyle>
            <a:lvl1pPr algn="ct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wrap="none"/>
          <a:lstStyle>
            <a:lvl1pPr algn="ct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8"/>
          <p:cNvSpPr/>
          <p:nvPr/>
        </p:nvSpPr>
        <p:spPr>
          <a:xfrm>
            <a:off x="-1" y="9228869"/>
            <a:ext cx="13004801" cy="519290"/>
          </a:xfrm>
          <a:prstGeom prst="rect">
            <a:avLst/>
          </a:prstGeom>
          <a:gradFill>
            <a:gsLst>
              <a:gs pos="0">
                <a:srgbClr val="627193"/>
              </a:gs>
              <a:gs pos="100000">
                <a:srgbClr val="8194AF"/>
              </a:gs>
            </a:gsLst>
            <a:lin ang="5400000"/>
          </a:gradFill>
          <a:ln w="12700">
            <a:solidFill>
              <a:srgbClr val="4A7EBB"/>
            </a:solidFill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65023" tIns="65023" rIns="65023" bIns="65023" anchor="ctr"/>
          <a:lstStyle/>
          <a:p>
            <a:pPr defTabSz="650240">
              <a:defRPr sz="2400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2" name="Straight Connector 7"/>
          <p:cNvSpPr/>
          <p:nvPr/>
        </p:nvSpPr>
        <p:spPr>
          <a:xfrm>
            <a:off x="-1" y="898638"/>
            <a:ext cx="13004802" cy="1"/>
          </a:xfrm>
          <a:prstGeom prst="line">
            <a:avLst/>
          </a:prstGeom>
          <a:ln w="12700">
            <a:solidFill>
              <a:srgbClr val="4F81BD"/>
            </a:solidFill>
          </a:ln>
          <a:effectLst>
            <a:outerShdw blurRad="50800" dist="25400" dir="5400000" rotWithShape="0">
              <a:srgbClr val="000000">
                <a:alpha val="38000"/>
              </a:srgbClr>
            </a:outerShdw>
          </a:effectLst>
        </p:spPr>
        <p:txBody>
          <a:bodyPr lIns="65023" tIns="65023" rIns="65023" bIns="65023"/>
          <a:lstStyle/>
          <a:p>
            <a:pPr algn="l" defTabSz="650240">
              <a:defRPr sz="24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xfrm>
            <a:off x="1027289" y="6267591"/>
            <a:ext cx="11054081" cy="1937174"/>
          </a:xfrm>
          <a:prstGeom prst="rect">
            <a:avLst/>
          </a:prstGeom>
        </p:spPr>
        <p:txBody>
          <a:bodyPr lIns="65023" tIns="65023" rIns="65023" bIns="65023" anchor="t"/>
          <a:lstStyle>
            <a:lvl1pPr algn="l" defTabSz="650240">
              <a:defRPr sz="5600" b="1" cap="all">
                <a:solidFill>
                  <a:srgbClr val="00009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Title Text</a:t>
            </a:r>
          </a:p>
        </p:txBody>
      </p:sp>
      <p:sp>
        <p:nvSpPr>
          <p:cNvPr id="124" name="Rectangle 6"/>
          <p:cNvSpPr/>
          <p:nvPr/>
        </p:nvSpPr>
        <p:spPr>
          <a:xfrm>
            <a:off x="-1" y="-2"/>
            <a:ext cx="13004801" cy="225558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defTabSz="65024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27289" y="4133991"/>
            <a:ext cx="11054081" cy="2133601"/>
          </a:xfrm>
          <a:prstGeom prst="rect">
            <a:avLst/>
          </a:prstGeom>
        </p:spPr>
        <p:txBody>
          <a:bodyPr lIns="65023" tIns="65023" rIns="65023" bIns="65023" anchor="b"/>
          <a:lstStyle>
            <a:lvl1pPr marL="0" indent="0" defTabSz="650240">
              <a:spcBef>
                <a:spcPts val="600"/>
              </a:spcBef>
              <a:buSzTx/>
              <a:buNone/>
              <a:defRPr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indent="457200" defTabSz="650240">
              <a:spcBef>
                <a:spcPts val="600"/>
              </a:spcBef>
              <a:buSzTx/>
              <a:buNone/>
              <a:defRPr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indent="914400" defTabSz="650240">
              <a:spcBef>
                <a:spcPts val="600"/>
              </a:spcBef>
              <a:buSzTx/>
              <a:buNone/>
              <a:defRPr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indent="1371600" defTabSz="650240">
              <a:spcBef>
                <a:spcPts val="600"/>
              </a:spcBef>
              <a:buSzTx/>
              <a:buNone/>
              <a:defRPr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indent="1828800" defTabSz="650240">
              <a:spcBef>
                <a:spcPts val="600"/>
              </a:spcBef>
              <a:buSzTx/>
              <a:buNone/>
              <a:defRPr sz="2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6" name="Straight Connector 7"/>
          <p:cNvSpPr/>
          <p:nvPr/>
        </p:nvSpPr>
        <p:spPr>
          <a:xfrm>
            <a:off x="-1" y="6258632"/>
            <a:ext cx="13004802" cy="1"/>
          </a:xfrm>
          <a:prstGeom prst="line">
            <a:avLst/>
          </a:prstGeom>
          <a:ln w="12700">
            <a:solidFill>
              <a:srgbClr val="4F81BD"/>
            </a:solidFill>
          </a:ln>
          <a:effectLst>
            <a:outerShdw blurRad="50800" dist="25400" dir="5400000" rotWithShape="0">
              <a:srgbClr val="000000">
                <a:alpha val="38000"/>
              </a:srgbClr>
            </a:outerShdw>
          </a:effectLst>
        </p:spPr>
        <p:txBody>
          <a:bodyPr lIns="65023" tIns="65023" rIns="65023" bIns="65023"/>
          <a:lstStyle/>
          <a:p>
            <a:pPr algn="l" defTabSz="650240">
              <a:defRPr sz="24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85653" y="8779792"/>
            <a:ext cx="3034455" cy="520701"/>
          </a:xfrm>
          <a:prstGeom prst="rect">
            <a:avLst/>
          </a:prstGeom>
        </p:spPr>
        <p:txBody>
          <a:bodyPr wrap="none" lIns="65023" tIns="65023" rIns="65023" bIns="65023" anchor="ctr"/>
          <a:lstStyle>
            <a:lvl1pPr defTabSz="650240">
              <a:def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8"/>
          <p:cNvSpPr/>
          <p:nvPr/>
        </p:nvSpPr>
        <p:spPr>
          <a:xfrm>
            <a:off x="-1" y="9228869"/>
            <a:ext cx="13004801" cy="519290"/>
          </a:xfrm>
          <a:prstGeom prst="rect">
            <a:avLst/>
          </a:prstGeom>
          <a:gradFill>
            <a:gsLst>
              <a:gs pos="0">
                <a:srgbClr val="627193"/>
              </a:gs>
              <a:gs pos="100000">
                <a:srgbClr val="8194AF"/>
              </a:gs>
            </a:gsLst>
            <a:lin ang="5400000"/>
          </a:gradFill>
          <a:ln w="12700">
            <a:solidFill>
              <a:srgbClr val="4A7EBB"/>
            </a:solidFill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  <p:txBody>
          <a:bodyPr lIns="65023" tIns="65023" rIns="65023" bIns="65023" anchor="ctr"/>
          <a:lstStyle/>
          <a:p>
            <a:pPr defTabSz="650240">
              <a:defRPr sz="2400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5" name="Straight Connector 7"/>
          <p:cNvSpPr/>
          <p:nvPr/>
        </p:nvSpPr>
        <p:spPr>
          <a:xfrm>
            <a:off x="-1" y="898638"/>
            <a:ext cx="13004802" cy="1"/>
          </a:xfrm>
          <a:prstGeom prst="line">
            <a:avLst/>
          </a:prstGeom>
          <a:ln w="12700">
            <a:solidFill>
              <a:srgbClr val="4F81BD"/>
            </a:solidFill>
          </a:ln>
          <a:effectLst>
            <a:outerShdw blurRad="50800" dist="25400" dir="5400000" rotWithShape="0">
              <a:srgbClr val="000000">
                <a:alpha val="38000"/>
              </a:srgbClr>
            </a:outerShdw>
          </a:effectLst>
        </p:spPr>
        <p:txBody>
          <a:bodyPr lIns="65023" tIns="65023" rIns="65023" bIns="65023"/>
          <a:lstStyle/>
          <a:p>
            <a:pPr algn="l" defTabSz="650240">
              <a:defRPr sz="24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6" name="Title Text"/>
          <p:cNvSpPr txBox="1">
            <a:spLocks noGrp="1"/>
          </p:cNvSpPr>
          <p:nvPr>
            <p:ph type="title"/>
          </p:nvPr>
        </p:nvSpPr>
        <p:spPr>
          <a:xfrm>
            <a:off x="650239" y="4181"/>
            <a:ext cx="11704322" cy="894458"/>
          </a:xfrm>
          <a:prstGeom prst="rect">
            <a:avLst/>
          </a:prstGeom>
        </p:spPr>
        <p:txBody>
          <a:bodyPr lIns="65023" tIns="65023" rIns="65023" bIns="65023"/>
          <a:lstStyle>
            <a:lvl1pPr defTabSz="650240">
              <a:defRPr sz="5000">
                <a:solidFill>
                  <a:srgbClr val="00009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t>Title Text</a:t>
            </a:r>
          </a:p>
        </p:txBody>
      </p:sp>
      <p:sp>
        <p:nvSpPr>
          <p:cNvPr id="137" name="Body Level One…"/>
          <p:cNvSpPr txBox="1">
            <a:spLocks noGrp="1"/>
          </p:cNvSpPr>
          <p:nvPr>
            <p:ph type="body" idx="1"/>
          </p:nvPr>
        </p:nvSpPr>
        <p:spPr>
          <a:xfrm>
            <a:off x="650239" y="1401875"/>
            <a:ext cx="11704322" cy="7310891"/>
          </a:xfrm>
          <a:prstGeom prst="rect">
            <a:avLst/>
          </a:prstGeom>
        </p:spPr>
        <p:txBody>
          <a:bodyPr lIns="65023" tIns="65023" rIns="65023" bIns="65023" anchor="t"/>
          <a:lstStyle>
            <a:lvl1pPr marL="465364" indent="-465364" defTabSz="650240">
              <a:spcBef>
                <a:spcPts val="900"/>
              </a:spcBef>
              <a:buSzPct val="100000"/>
              <a:buFont typeface="Arial"/>
              <a:defRPr sz="3800">
                <a:solidFill>
                  <a:srgbClr val="00009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09637" indent="-452437" defTabSz="650240">
              <a:spcBef>
                <a:spcPts val="900"/>
              </a:spcBef>
              <a:buSzPct val="100000"/>
              <a:buFont typeface="Arial"/>
              <a:buChar char="–"/>
              <a:defRPr sz="3800">
                <a:solidFill>
                  <a:srgbClr val="00009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48739" indent="-434339" defTabSz="650240">
              <a:spcBef>
                <a:spcPts val="900"/>
              </a:spcBef>
              <a:buSzPct val="100000"/>
              <a:buFont typeface="Arial"/>
              <a:defRPr sz="3800">
                <a:solidFill>
                  <a:srgbClr val="00009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914525" indent="-542925" defTabSz="650240">
              <a:spcBef>
                <a:spcPts val="900"/>
              </a:spcBef>
              <a:buSzPct val="100000"/>
              <a:buFont typeface="Arial"/>
              <a:buChar char="–"/>
              <a:defRPr sz="3800">
                <a:solidFill>
                  <a:srgbClr val="00009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449285" indent="-620485" defTabSz="650240">
              <a:spcBef>
                <a:spcPts val="900"/>
              </a:spcBef>
              <a:buSzPct val="100000"/>
              <a:buFont typeface="Arial"/>
              <a:buChar char="»"/>
              <a:defRPr sz="3800">
                <a:solidFill>
                  <a:srgbClr val="00009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636825" y="9296489"/>
            <a:ext cx="367975" cy="384049"/>
          </a:xfrm>
          <a:prstGeom prst="rect">
            <a:avLst/>
          </a:prstGeom>
        </p:spPr>
        <p:txBody>
          <a:bodyPr wrap="none" lIns="65023" tIns="65023" rIns="65023" bIns="65023" anchor="ctr"/>
          <a:lstStyle>
            <a:lvl1pPr defTabSz="650240">
              <a:defRPr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olo - In al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47" name="/ 07"/>
          <p:cNvSpPr txBox="1"/>
          <p:nvPr/>
        </p:nvSpPr>
        <p:spPr>
          <a:xfrm>
            <a:off x="6591857" y="9251950"/>
            <a:ext cx="541332" cy="66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1800"/>
            </a:lvl1pPr>
          </a:lstStyle>
          <a:p>
            <a:r>
              <a:t>/ 07</a:t>
            </a:r>
          </a:p>
        </p:txBody>
      </p:sp>
      <p:sp>
        <p:nvSpPr>
          <p:cNvPr id="148" name="Line"/>
          <p:cNvSpPr/>
          <p:nvPr/>
        </p:nvSpPr>
        <p:spPr>
          <a:xfrm>
            <a:off x="407483" y="1428361"/>
            <a:ext cx="12189833" cy="1"/>
          </a:xfrm>
          <a:prstGeom prst="line">
            <a:avLst/>
          </a:prstGeom>
          <a:ln w="25400">
            <a:solidFill>
              <a:schemeClr val="accent1">
                <a:satOff val="-3355"/>
                <a:lumOff val="2661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49" name="MEG Fortnightly meeting, Zoom, 19-08-2020"/>
          <p:cNvSpPr txBox="1"/>
          <p:nvPr/>
        </p:nvSpPr>
        <p:spPr>
          <a:xfrm>
            <a:off x="7494372" y="9251950"/>
            <a:ext cx="5365118" cy="3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r">
              <a:defRPr sz="1800"/>
            </a:lvl1pPr>
          </a:lstStyle>
          <a:p>
            <a:r>
              <a:t>MEG Fortnightly meeting, Zoom, 19-08-2020</a:t>
            </a:r>
          </a:p>
        </p:txBody>
      </p:sp>
      <p:sp>
        <p:nvSpPr>
          <p:cNvPr id="150" name="Marco Francesconi"/>
          <p:cNvSpPr txBox="1"/>
          <p:nvPr/>
        </p:nvSpPr>
        <p:spPr>
          <a:xfrm>
            <a:off x="554564" y="9251950"/>
            <a:ext cx="2584576" cy="3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1800"/>
            </a:lvl1pPr>
          </a:lstStyle>
          <a:p>
            <a:r>
              <a:t>Marco Francesconi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to - Oriz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mage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wrap="none"/>
          <a:lstStyle>
            <a:lvl1pPr algn="ct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olo - Centr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wrap="none"/>
          <a:lstStyle>
            <a:lvl1pPr algn="ct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wrap="none"/>
          <a:lstStyle>
            <a:lvl1pPr algn="ct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- In al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Text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0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wrap="none"/>
          <a:lstStyle>
            <a:lvl1pPr algn="ctr"/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2" name="Line"/>
          <p:cNvSpPr/>
          <p:nvPr/>
        </p:nvSpPr>
        <p:spPr>
          <a:xfrm>
            <a:off x="407484" y="2073351"/>
            <a:ext cx="12189832" cy="1"/>
          </a:xfrm>
          <a:prstGeom prst="line">
            <a:avLst/>
          </a:prstGeom>
          <a:ln w="25400">
            <a:solidFill>
              <a:schemeClr val="accent1">
                <a:satOff val="-3355"/>
                <a:lumOff val="2661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Image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0" name="Title Text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wrap="none"/>
          <a:lstStyle>
            <a:lvl1pPr algn="ct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wrap="none"/>
          <a:lstStyle>
            <a:lvl1pPr algn="ct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8" name="Image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9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wrap="none"/>
          <a:lstStyle>
            <a:lvl1pPr algn="ct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0" cy="1039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4463" y="9251950"/>
            <a:ext cx="355874" cy="381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spAutoFit/>
          </a:bodyPr>
          <a:lstStyle>
            <a:lvl1pPr algn="r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/ 13"/>
          <p:cNvSpPr txBox="1"/>
          <p:nvPr/>
        </p:nvSpPr>
        <p:spPr>
          <a:xfrm>
            <a:off x="6591857" y="9251950"/>
            <a:ext cx="541332" cy="66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1800"/>
            </a:lvl1pPr>
          </a:lstStyle>
          <a:p>
            <a:r>
              <a:t>/ 13</a:t>
            </a:r>
          </a:p>
        </p:txBody>
      </p:sp>
      <p:sp>
        <p:nvSpPr>
          <p:cNvPr id="5" name="Line"/>
          <p:cNvSpPr/>
          <p:nvPr/>
        </p:nvSpPr>
        <p:spPr>
          <a:xfrm>
            <a:off x="407483" y="1428361"/>
            <a:ext cx="12189833" cy="1"/>
          </a:xfrm>
          <a:prstGeom prst="line">
            <a:avLst/>
          </a:prstGeom>
          <a:ln w="25400">
            <a:solidFill>
              <a:schemeClr val="accent1">
                <a:satOff val="-3355"/>
                <a:lumOff val="2661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6" name="EsD02.Logica Sequenziale"/>
          <p:cNvSpPr txBox="1"/>
          <p:nvPr/>
        </p:nvSpPr>
        <p:spPr>
          <a:xfrm>
            <a:off x="554564" y="9251950"/>
            <a:ext cx="3531797" cy="3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1800"/>
            </a:lvl1pPr>
          </a:lstStyle>
          <a:p>
            <a:r>
              <a:t>EsD02.Logica Sequenziale</a:t>
            </a:r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IMG_1841.jpeg" descr="IMG_1841.jpeg"/>
          <p:cNvPicPr>
            <a:picLocks noChangeAspect="1"/>
          </p:cNvPicPr>
          <p:nvPr/>
        </p:nvPicPr>
        <p:blipFill>
          <a:blip r:embed="rId2"/>
          <a:srcRect t="6610" b="16301"/>
          <a:stretch>
            <a:fillRect/>
          </a:stretch>
        </p:blipFill>
        <p:spPr>
          <a:xfrm>
            <a:off x="0" y="-10587"/>
            <a:ext cx="13004801" cy="7518848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Line"/>
          <p:cNvSpPr/>
          <p:nvPr/>
        </p:nvSpPr>
        <p:spPr>
          <a:xfrm>
            <a:off x="595767" y="945621"/>
            <a:ext cx="10190606" cy="1"/>
          </a:xfrm>
          <a:prstGeom prst="line">
            <a:avLst/>
          </a:prstGeom>
          <a:ln w="50800">
            <a:solidFill>
              <a:schemeClr val="accent1">
                <a:satOff val="-3355"/>
                <a:lumOff val="2661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61" name="Introduzione esperienza #D2"/>
          <p:cNvSpPr txBox="1">
            <a:spLocks noGrp="1"/>
          </p:cNvSpPr>
          <p:nvPr>
            <p:ph type="title"/>
          </p:nvPr>
        </p:nvSpPr>
        <p:spPr>
          <a:xfrm>
            <a:off x="1270000" y="6924878"/>
            <a:ext cx="10464800" cy="1025322"/>
          </a:xfrm>
          <a:prstGeom prst="rect">
            <a:avLst/>
          </a:prstGeom>
          <a:solidFill>
            <a:srgbClr val="FFFFFF">
              <a:alpha val="90000"/>
            </a:srgbClr>
          </a:solidFill>
        </p:spPr>
        <p:txBody>
          <a:bodyPr/>
          <a:lstStyle>
            <a:lvl1pPr defTabSz="449833">
              <a:defRPr sz="6160"/>
            </a:lvl1pPr>
          </a:lstStyle>
          <a:p>
            <a:r>
              <a:t>Introduzione esperienza #D2</a:t>
            </a:r>
          </a:p>
        </p:txBody>
      </p:sp>
      <p:sp>
        <p:nvSpPr>
          <p:cNvPr id="162" name="Text"/>
          <p:cNvSpPr txBox="1"/>
          <p:nvPr/>
        </p:nvSpPr>
        <p:spPr>
          <a:xfrm>
            <a:off x="1689100" y="2743199"/>
            <a:ext cx="1524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 </a:t>
            </a:r>
          </a:p>
        </p:txBody>
      </p:sp>
      <p:sp>
        <p:nvSpPr>
          <p:cNvPr id="163" name="Line"/>
          <p:cNvSpPr/>
          <p:nvPr/>
        </p:nvSpPr>
        <p:spPr>
          <a:xfrm>
            <a:off x="364886" y="8102600"/>
            <a:ext cx="12189833" cy="0"/>
          </a:xfrm>
          <a:prstGeom prst="line">
            <a:avLst/>
          </a:prstGeom>
          <a:ln w="25400">
            <a:solidFill>
              <a:schemeClr val="accent1">
                <a:satOff val="-3355"/>
                <a:lumOff val="2661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64" name="Line"/>
          <p:cNvSpPr/>
          <p:nvPr/>
        </p:nvSpPr>
        <p:spPr>
          <a:xfrm>
            <a:off x="394784" y="6807200"/>
            <a:ext cx="12189832" cy="0"/>
          </a:xfrm>
          <a:prstGeom prst="line">
            <a:avLst/>
          </a:prstGeom>
          <a:ln w="25400">
            <a:solidFill>
              <a:schemeClr val="accent1">
                <a:satOff val="-3355"/>
                <a:lumOff val="2661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pic>
        <p:nvPicPr>
          <p:cNvPr id="165" name="Image" descr="Image"/>
          <p:cNvPicPr>
            <a:picLocks noChangeAspect="1"/>
          </p:cNvPicPr>
          <p:nvPr/>
        </p:nvPicPr>
        <p:blipFill>
          <a:blip r:embed="rId3"/>
          <a:srcRect t="9253" b="9253"/>
          <a:stretch>
            <a:fillRect/>
          </a:stretch>
        </p:blipFill>
        <p:spPr>
          <a:xfrm>
            <a:off x="10287000" y="209649"/>
            <a:ext cx="2540000" cy="2069902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</p:spPr>
      </p:pic>
      <p:sp>
        <p:nvSpPr>
          <p:cNvPr id="166" name="Laboratorio 3"/>
          <p:cNvSpPr txBox="1"/>
          <p:nvPr/>
        </p:nvSpPr>
        <p:spPr>
          <a:xfrm>
            <a:off x="735358" y="218955"/>
            <a:ext cx="11350087" cy="74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algn="l">
              <a:defRPr sz="4200" spc="168"/>
            </a:lvl1pPr>
          </a:lstStyle>
          <a:p>
            <a:r>
              <a:t>Laboratorio 3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265535"/>
            <a:ext cx="10363200" cy="9461501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Rectangle"/>
          <p:cNvSpPr/>
          <p:nvPr/>
        </p:nvSpPr>
        <p:spPr>
          <a:xfrm>
            <a:off x="3151478" y="1459756"/>
            <a:ext cx="7555327" cy="489685"/>
          </a:xfrm>
          <a:prstGeom prst="rect">
            <a:avLst/>
          </a:prstGeom>
          <a:solidFill>
            <a:srgbClr val="DCDEE0"/>
          </a:solidFill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250" name="Rectangle"/>
          <p:cNvSpPr/>
          <p:nvPr/>
        </p:nvSpPr>
        <p:spPr>
          <a:xfrm>
            <a:off x="3151478" y="4895390"/>
            <a:ext cx="7555327" cy="305114"/>
          </a:xfrm>
          <a:prstGeom prst="rect">
            <a:avLst/>
          </a:prstGeom>
          <a:solidFill>
            <a:srgbClr val="DCDEE0"/>
          </a:solidFill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251" name="Line"/>
          <p:cNvSpPr/>
          <p:nvPr/>
        </p:nvSpPr>
        <p:spPr>
          <a:xfrm flipV="1">
            <a:off x="5210189" y="2529028"/>
            <a:ext cx="1" cy="320038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252" name="Preset (LOAD) e Clear sono sincroni…"/>
          <p:cNvSpPr txBox="1"/>
          <p:nvPr/>
        </p:nvSpPr>
        <p:spPr>
          <a:xfrm>
            <a:off x="6236009" y="184212"/>
            <a:ext cx="6577270" cy="838201"/>
          </a:xfrm>
          <a:prstGeom prst="rect">
            <a:avLst/>
          </a:prstGeom>
          <a:solidFill>
            <a:schemeClr val="accent3">
              <a:satOff val="18648"/>
              <a:lumOff val="5971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/>
            </a:pPr>
            <a:r>
              <a:t>Preset (LOAD) e Clear sono sincroni</a:t>
            </a:r>
          </a:p>
          <a:p>
            <a:pPr>
              <a:defRPr sz="2400"/>
            </a:pPr>
            <a:r>
              <a:t>Tutte le transizioni sui fronti positivi</a:t>
            </a:r>
          </a:p>
        </p:txBody>
      </p:sp>
      <p:sp>
        <p:nvSpPr>
          <p:cNvPr id="253" name="Arrow"/>
          <p:cNvSpPr/>
          <p:nvPr/>
        </p:nvSpPr>
        <p:spPr>
          <a:xfrm>
            <a:off x="4575189" y="7620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3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arti facoltativ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5675">
              <a:defRPr sz="6240"/>
            </a:lvl1pPr>
          </a:lstStyle>
          <a:p>
            <a:r>
              <a:t>Parti facoltative</a:t>
            </a:r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257" name="In questa esercitazione ci sono parti facoltative, diverse per base ed avanzato:…"/>
          <p:cNvSpPr txBox="1"/>
          <p:nvPr/>
        </p:nvSpPr>
        <p:spPr>
          <a:xfrm>
            <a:off x="473472" y="2711375"/>
            <a:ext cx="12057856" cy="5027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sz="3200" dirty="0"/>
              <a:t>In </a:t>
            </a:r>
            <a:r>
              <a:rPr sz="3200" dirty="0" err="1"/>
              <a:t>questa</a:t>
            </a:r>
            <a:r>
              <a:rPr sz="3200" dirty="0"/>
              <a:t> </a:t>
            </a:r>
            <a:r>
              <a:rPr sz="3200" dirty="0" err="1"/>
              <a:t>esercitazione</a:t>
            </a:r>
            <a:r>
              <a:rPr sz="3200" dirty="0"/>
              <a:t> </a:t>
            </a:r>
            <a:r>
              <a:rPr lang="en-US" sz="3200" dirty="0" err="1"/>
              <a:t>c’e</a:t>
            </a:r>
            <a:r>
              <a:rPr lang="en-US" sz="3200" dirty="0"/>
              <a:t>` </a:t>
            </a:r>
            <a:r>
              <a:rPr lang="en-US" sz="3200" dirty="0" err="1"/>
              <a:t>una</a:t>
            </a:r>
            <a:r>
              <a:rPr sz="3200" dirty="0"/>
              <a:t> </a:t>
            </a:r>
            <a:r>
              <a:rPr sz="3200" dirty="0" err="1"/>
              <a:t>part</a:t>
            </a:r>
            <a:r>
              <a:rPr lang="en-US" sz="3200" dirty="0" err="1"/>
              <a:t>e</a:t>
            </a:r>
            <a:r>
              <a:rPr sz="3200" dirty="0"/>
              <a:t> </a:t>
            </a:r>
            <a:r>
              <a:rPr sz="3200" dirty="0" err="1"/>
              <a:t>facoltativ</a:t>
            </a:r>
            <a:r>
              <a:rPr lang="en-US" sz="3200" dirty="0" err="1"/>
              <a:t>a</a:t>
            </a:r>
            <a:r>
              <a:rPr lang="en-US" sz="3200" dirty="0"/>
              <a:t>:</a:t>
            </a:r>
            <a:endParaRPr sz="3200" dirty="0"/>
          </a:p>
          <a:p>
            <a:pPr marL="889000" lvl="1" indent="-444500" algn="l">
              <a:buSzPct val="75000"/>
              <a:buChar char="•"/>
            </a:pPr>
            <a:r>
              <a:rPr sz="3200" dirty="0" err="1"/>
              <a:t>Sintetizzatore</a:t>
            </a:r>
            <a:r>
              <a:rPr sz="3200" dirty="0"/>
              <a:t> musicale (piu` </a:t>
            </a:r>
            <a:r>
              <a:rPr sz="3200" dirty="0" err="1"/>
              <a:t>divertente</a:t>
            </a:r>
            <a:r>
              <a:rPr sz="3200" dirty="0"/>
              <a:t> e </a:t>
            </a:r>
            <a:r>
              <a:rPr sz="3200" dirty="0" err="1"/>
              <a:t>impegnativo</a:t>
            </a:r>
            <a:r>
              <a:rPr sz="3200" dirty="0"/>
              <a:t>) </a:t>
            </a:r>
            <a:r>
              <a:rPr lang="en-US" sz="3200" dirty="0"/>
              <a:t>– due </a:t>
            </a:r>
            <a:r>
              <a:rPr lang="en-US" sz="3200" dirty="0" err="1"/>
              <a:t>livelli</a:t>
            </a:r>
            <a:r>
              <a:rPr lang="en-US" sz="3200" dirty="0"/>
              <a:t> di </a:t>
            </a:r>
            <a:r>
              <a:rPr lang="en-US" sz="3200" dirty="0" err="1"/>
              <a:t>difficolta</a:t>
            </a:r>
            <a:r>
              <a:rPr lang="en-US" sz="3200" dirty="0"/>
              <a:t>, </a:t>
            </a:r>
            <a:r>
              <a:rPr lang="en-US" sz="3200" dirty="0" err="1"/>
              <a:t>esecuzione</a:t>
            </a:r>
            <a:r>
              <a:rPr lang="en-US" sz="3200" dirty="0"/>
              <a:t> di </a:t>
            </a:r>
            <a:r>
              <a:rPr lang="en-US" sz="3200" dirty="0" err="1"/>
              <a:t>una</a:t>
            </a:r>
            <a:r>
              <a:rPr lang="en-US" sz="3200" dirty="0"/>
              <a:t> </a:t>
            </a:r>
            <a:r>
              <a:rPr lang="en-US" sz="3200" dirty="0" err="1"/>
              <a:t>melodia</a:t>
            </a:r>
            <a:r>
              <a:rPr lang="en-US" sz="3200" dirty="0"/>
              <a:t> </a:t>
            </a:r>
            <a:r>
              <a:rPr lang="en-US" sz="3200" dirty="0" err="1"/>
              <a:t>gia</a:t>
            </a:r>
            <a:r>
              <a:rPr lang="en-US" sz="3200" dirty="0"/>
              <a:t>` </a:t>
            </a:r>
            <a:r>
              <a:rPr lang="en-US" sz="3200" dirty="0" err="1"/>
              <a:t>presente</a:t>
            </a:r>
            <a:r>
              <a:rPr lang="en-US" sz="3200" dirty="0"/>
              <a:t> </a:t>
            </a:r>
            <a:r>
              <a:rPr lang="en-US" sz="3200" dirty="0" err="1"/>
              <a:t>sul</a:t>
            </a:r>
            <a:r>
              <a:rPr lang="en-US" sz="3200" dirty="0"/>
              <a:t> drive </a:t>
            </a:r>
            <a:r>
              <a:rPr lang="en-US" sz="3200" dirty="0" err="1"/>
              <a:t>oppure</a:t>
            </a:r>
            <a:r>
              <a:rPr lang="en-US" sz="3200" dirty="0"/>
              <a:t> di </a:t>
            </a:r>
            <a:r>
              <a:rPr lang="en-US" sz="3200" dirty="0" err="1"/>
              <a:t>una</a:t>
            </a:r>
            <a:r>
              <a:rPr lang="en-US" sz="3200" dirty="0"/>
              <a:t> </a:t>
            </a:r>
            <a:r>
              <a:rPr lang="en-US" sz="3200" dirty="0" err="1"/>
              <a:t>melodia</a:t>
            </a:r>
            <a:r>
              <a:rPr lang="en-US" sz="3200" dirty="0"/>
              <a:t> </a:t>
            </a:r>
            <a:r>
              <a:rPr lang="en-US" sz="3200" dirty="0" err="1"/>
              <a:t>che</a:t>
            </a:r>
            <a:r>
              <a:rPr lang="en-US" sz="3200" dirty="0"/>
              <a:t> </a:t>
            </a:r>
            <a:r>
              <a:rPr lang="en-US" sz="3200" dirty="0" err="1"/>
              <a:t>scrivete</a:t>
            </a:r>
            <a:r>
              <a:rPr lang="en-US" sz="3200" dirty="0"/>
              <a:t> </a:t>
            </a:r>
            <a:r>
              <a:rPr lang="en-US" sz="3200" dirty="0" err="1"/>
              <a:t>voi</a:t>
            </a:r>
            <a:r>
              <a:rPr lang="en-US" sz="3200" dirty="0"/>
              <a:t>.</a:t>
            </a:r>
            <a:endParaRPr sz="3200" dirty="0"/>
          </a:p>
          <a:p>
            <a:pPr algn="l"/>
            <a:endParaRPr sz="3200" dirty="0"/>
          </a:p>
          <a:p>
            <a:pPr algn="l"/>
            <a:r>
              <a:rPr sz="3200" dirty="0" err="1"/>
              <a:t>Queste</a:t>
            </a:r>
            <a:r>
              <a:rPr sz="3200" dirty="0"/>
              <a:t> parti </a:t>
            </a:r>
            <a:r>
              <a:rPr sz="3200" dirty="0" err="1"/>
              <a:t>sono</a:t>
            </a:r>
            <a:r>
              <a:rPr sz="3200" dirty="0"/>
              <a:t> </a:t>
            </a:r>
            <a:r>
              <a:rPr sz="3200" dirty="0" err="1"/>
              <a:t>veramente</a:t>
            </a:r>
            <a:r>
              <a:rPr sz="3200" dirty="0"/>
              <a:t> </a:t>
            </a:r>
            <a:r>
              <a:rPr sz="3200" dirty="0" err="1"/>
              <a:t>facoltative</a:t>
            </a:r>
            <a:r>
              <a:rPr sz="3200" dirty="0"/>
              <a:t> </a:t>
            </a:r>
            <a:r>
              <a:rPr sz="3200" dirty="0" err="1"/>
              <a:t>nel</a:t>
            </a:r>
            <a:r>
              <a:rPr sz="3200" dirty="0"/>
              <a:t> senso </a:t>
            </a:r>
            <a:r>
              <a:rPr sz="3200" dirty="0" err="1"/>
              <a:t>che</a:t>
            </a:r>
            <a:r>
              <a:rPr sz="3200" dirty="0"/>
              <a:t> </a:t>
            </a:r>
            <a:r>
              <a:rPr sz="3200" dirty="0" err="1"/>
              <a:t>potete</a:t>
            </a:r>
            <a:r>
              <a:rPr sz="3200" dirty="0"/>
              <a:t> senza </a:t>
            </a:r>
            <a:r>
              <a:rPr sz="3200" dirty="0" err="1"/>
              <a:t>dubbio</a:t>
            </a:r>
            <a:r>
              <a:rPr sz="3200" dirty="0"/>
              <a:t> </a:t>
            </a:r>
            <a:r>
              <a:rPr sz="3200" dirty="0" err="1"/>
              <a:t>arrivare</a:t>
            </a:r>
            <a:r>
              <a:rPr sz="3200" dirty="0"/>
              <a:t> ad un </a:t>
            </a:r>
            <a:r>
              <a:rPr sz="3200" dirty="0" err="1"/>
              <a:t>voto</a:t>
            </a:r>
            <a:r>
              <a:rPr sz="3200" dirty="0"/>
              <a:t> </a:t>
            </a:r>
            <a:r>
              <a:rPr sz="3200" dirty="0" err="1"/>
              <a:t>massimo</a:t>
            </a:r>
            <a:r>
              <a:rPr sz="3200" dirty="0"/>
              <a:t> con la </a:t>
            </a:r>
            <a:r>
              <a:rPr sz="3200" dirty="0" err="1"/>
              <a:t>parte</a:t>
            </a:r>
            <a:r>
              <a:rPr sz="3200" dirty="0"/>
              <a:t> non </a:t>
            </a:r>
            <a:r>
              <a:rPr sz="3200" dirty="0" err="1"/>
              <a:t>facoltativa</a:t>
            </a:r>
            <a:r>
              <a:rPr sz="3200" dirty="0"/>
              <a:t> (se </a:t>
            </a:r>
            <a:r>
              <a:rPr sz="3200" dirty="0" err="1"/>
              <a:t>è</a:t>
            </a:r>
            <a:r>
              <a:rPr sz="3200" dirty="0"/>
              <a:t> </a:t>
            </a:r>
            <a:r>
              <a:rPr sz="3200" dirty="0" err="1"/>
              <a:t>fatta</a:t>
            </a:r>
            <a:r>
              <a:rPr sz="3200" dirty="0"/>
              <a:t> bene). </a:t>
            </a:r>
          </a:p>
          <a:p>
            <a:pPr algn="l"/>
            <a:r>
              <a:rPr sz="3200" dirty="0" err="1"/>
              <a:t>Quindi</a:t>
            </a:r>
            <a:r>
              <a:rPr sz="3200" dirty="0"/>
              <a:t> </a:t>
            </a:r>
            <a:r>
              <a:rPr sz="3200" dirty="0" err="1"/>
              <a:t>l’idea</a:t>
            </a:r>
            <a:r>
              <a:rPr sz="3200" dirty="0"/>
              <a:t> era di </a:t>
            </a:r>
            <a:r>
              <a:rPr sz="3200" dirty="0" err="1"/>
              <a:t>lasciare</a:t>
            </a:r>
            <a:r>
              <a:rPr sz="3200" dirty="0"/>
              <a:t> </a:t>
            </a:r>
            <a:r>
              <a:rPr sz="3200" dirty="0" err="1"/>
              <a:t>qualche</a:t>
            </a:r>
            <a:r>
              <a:rPr sz="3200" dirty="0"/>
              <a:t> </a:t>
            </a:r>
            <a:r>
              <a:rPr sz="3200" dirty="0" err="1"/>
              <a:t>suggerimento</a:t>
            </a:r>
            <a:r>
              <a:rPr sz="3200" dirty="0"/>
              <a:t> per chi ha </a:t>
            </a:r>
            <a:r>
              <a:rPr sz="3200" dirty="0" err="1"/>
              <a:t>voglia</a:t>
            </a:r>
            <a:r>
              <a:rPr sz="3200" dirty="0"/>
              <a:t> e tempo di </a:t>
            </a:r>
            <a:r>
              <a:rPr sz="3200" dirty="0" err="1"/>
              <a:t>sfruttare</a:t>
            </a:r>
            <a:r>
              <a:rPr sz="3200" dirty="0"/>
              <a:t> il kit e </a:t>
            </a:r>
            <a:r>
              <a:rPr sz="3200" dirty="0" err="1"/>
              <a:t>divertirsi</a:t>
            </a:r>
            <a:r>
              <a:rPr sz="3200" dirty="0"/>
              <a:t> a fare </a:t>
            </a:r>
            <a:r>
              <a:rPr sz="3200" dirty="0" err="1"/>
              <a:t>qualcosa</a:t>
            </a:r>
            <a:r>
              <a:rPr sz="3200" dirty="0"/>
              <a:t> in </a:t>
            </a:r>
            <a:r>
              <a:rPr sz="3200" dirty="0" err="1"/>
              <a:t>più</a:t>
            </a:r>
            <a:r>
              <a:rPr sz="3200" dirty="0"/>
              <a:t>. </a:t>
            </a:r>
          </a:p>
        </p:txBody>
      </p:sp>
      <p:sp>
        <p:nvSpPr>
          <p:cNvPr id="258" name="Text"/>
          <p:cNvSpPr txBox="1"/>
          <p:nvPr/>
        </p:nvSpPr>
        <p:spPr>
          <a:xfrm>
            <a:off x="6038570" y="4552950"/>
            <a:ext cx="927660" cy="6477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Buon lavoro !"/>
          <p:cNvSpPr txBox="1">
            <a:spLocks noGrp="1"/>
          </p:cNvSpPr>
          <p:nvPr>
            <p:ph type="title"/>
          </p:nvPr>
        </p:nvSpPr>
        <p:spPr>
          <a:xfrm>
            <a:off x="952500" y="3405146"/>
            <a:ext cx="11099800" cy="1039174"/>
          </a:xfrm>
          <a:prstGeom prst="rect">
            <a:avLst/>
          </a:prstGeom>
        </p:spPr>
        <p:txBody>
          <a:bodyPr/>
          <a:lstStyle>
            <a:lvl1pPr defTabSz="455675">
              <a:defRPr sz="6240"/>
            </a:lvl1pPr>
          </a:lstStyle>
          <a:p>
            <a:r>
              <a:t>Buon lavoro !</a:t>
            </a:r>
          </a:p>
        </p:txBody>
      </p:sp>
      <p:sp>
        <p:nvSpPr>
          <p:cNvPr id="2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015" y="5688379"/>
            <a:ext cx="3202467" cy="2563825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I chip 74LS che usiamo ogg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5675">
              <a:defRPr sz="6240"/>
            </a:lvl1pPr>
          </a:lstStyle>
          <a:p>
            <a:r>
              <a:t>I chip 74LS che usiamo oggi</a:t>
            </a:r>
          </a:p>
        </p:txBody>
      </p:sp>
      <p:sp>
        <p:nvSpPr>
          <p:cNvPr id="1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462" y="2560868"/>
            <a:ext cx="2540001" cy="1816101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NAND Gate - 74LS00…"/>
          <p:cNvSpPr txBox="1"/>
          <p:nvPr/>
        </p:nvSpPr>
        <p:spPr>
          <a:xfrm>
            <a:off x="5489030" y="2481679"/>
            <a:ext cx="5482201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296333" indent="-296333" algn="l">
              <a:buSzPct val="75000"/>
              <a:buChar char="•"/>
              <a:defRPr sz="2400"/>
            </a:pPr>
            <a:r>
              <a:t>NAND Gate - 74LS00</a:t>
            </a:r>
          </a:p>
          <a:p>
            <a:pPr marL="296333" indent="-296333" algn="l">
              <a:buSzPct val="75000"/>
              <a:buChar char="•"/>
              <a:defRPr sz="2400"/>
            </a:pPr>
            <a:r>
              <a:t>D-FF - 74LS74 </a:t>
            </a:r>
          </a:p>
          <a:p>
            <a:pPr marL="296333" indent="-296333" algn="l">
              <a:buSzPct val="75000"/>
              <a:buChar char="•"/>
              <a:defRPr sz="2400"/>
            </a:pPr>
            <a:r>
              <a:t>Contatore sincrono a 4 bit - 74LS163 </a:t>
            </a:r>
          </a:p>
          <a:p>
            <a:pPr marL="296333" indent="-296333" algn="l">
              <a:buSzPct val="75000"/>
              <a:buChar char="•"/>
              <a:defRPr sz="2400"/>
            </a:pPr>
            <a:r>
              <a:t>Avanzato: XOR - 74LS86 </a:t>
            </a:r>
          </a:p>
        </p:txBody>
      </p:sp>
      <p:sp>
        <p:nvSpPr>
          <p:cNvPr id="173" name="Notch"/>
          <p:cNvSpPr txBox="1"/>
          <p:nvPr/>
        </p:nvSpPr>
        <p:spPr>
          <a:xfrm>
            <a:off x="735514" y="5496775"/>
            <a:ext cx="133411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t>Notch</a:t>
            </a:r>
          </a:p>
        </p:txBody>
      </p:sp>
      <p:sp>
        <p:nvSpPr>
          <p:cNvPr id="187" name="Connection Line"/>
          <p:cNvSpPr/>
          <p:nvPr/>
        </p:nvSpPr>
        <p:spPr>
          <a:xfrm>
            <a:off x="599939" y="3478033"/>
            <a:ext cx="530496" cy="19427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604" h="21600" extrusionOk="0">
                <a:moveTo>
                  <a:pt x="7862" y="21600"/>
                </a:moveTo>
                <a:cubicBezTo>
                  <a:pt x="-4996" y="12560"/>
                  <a:pt x="-2082" y="5360"/>
                  <a:pt x="16604" y="0"/>
                </a:cubicBezTo>
              </a:path>
            </a:pathLst>
          </a:custGeom>
          <a:ln w="38100">
            <a:solidFill>
              <a:schemeClr val="accent1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88" name="Connection Line"/>
          <p:cNvSpPr/>
          <p:nvPr/>
        </p:nvSpPr>
        <p:spPr>
          <a:xfrm>
            <a:off x="1508120" y="6357128"/>
            <a:ext cx="1395291" cy="6319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230" y="14266"/>
                  <a:pt x="10430" y="21466"/>
                  <a:pt x="21600" y="21600"/>
                </a:cubicBezTo>
              </a:path>
            </a:pathLst>
          </a:custGeom>
          <a:ln w="38100">
            <a:solidFill>
              <a:schemeClr val="accent1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4"/>
          <a:srcRect l="7115" t="10361" r="7115" b="14296"/>
          <a:stretch>
            <a:fillRect/>
          </a:stretch>
        </p:blipFill>
        <p:spPr>
          <a:xfrm>
            <a:off x="6642908" y="5799461"/>
            <a:ext cx="3555054" cy="2279788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Pin Vcc"/>
          <p:cNvSpPr txBox="1"/>
          <p:nvPr/>
        </p:nvSpPr>
        <p:spPr>
          <a:xfrm>
            <a:off x="3949244" y="5054485"/>
            <a:ext cx="16642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Pin Vcc</a:t>
            </a:r>
          </a:p>
        </p:txBody>
      </p:sp>
      <p:sp>
        <p:nvSpPr>
          <p:cNvPr id="189" name="Connection Line"/>
          <p:cNvSpPr/>
          <p:nvPr/>
        </p:nvSpPr>
        <p:spPr>
          <a:xfrm>
            <a:off x="5690417" y="5416020"/>
            <a:ext cx="1145383" cy="4392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020" extrusionOk="0">
                <a:moveTo>
                  <a:pt x="0" y="320"/>
                </a:moveTo>
                <a:cubicBezTo>
                  <a:pt x="9442" y="-1580"/>
                  <a:pt x="16642" y="4987"/>
                  <a:pt x="21600" y="20020"/>
                </a:cubicBezTo>
              </a:path>
            </a:pathLst>
          </a:custGeom>
          <a:ln w="38100">
            <a:solidFill>
              <a:schemeClr val="accent5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90" name="Connection Line"/>
          <p:cNvSpPr/>
          <p:nvPr/>
        </p:nvSpPr>
        <p:spPr>
          <a:xfrm>
            <a:off x="3415382" y="5446169"/>
            <a:ext cx="453225" cy="409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777" h="21600" extrusionOk="0">
                <a:moveTo>
                  <a:pt x="19777" y="0"/>
                </a:moveTo>
                <a:cubicBezTo>
                  <a:pt x="4622" y="2015"/>
                  <a:pt x="-1823" y="9215"/>
                  <a:pt x="441" y="21600"/>
                </a:cubicBezTo>
              </a:path>
            </a:pathLst>
          </a:custGeom>
          <a:ln w="38100">
            <a:solidFill>
              <a:schemeClr val="accent5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91" name="Connection Line"/>
          <p:cNvSpPr/>
          <p:nvPr/>
        </p:nvSpPr>
        <p:spPr>
          <a:xfrm>
            <a:off x="1191614" y="3860213"/>
            <a:ext cx="74261" cy="4668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38100">
            <a:solidFill>
              <a:schemeClr val="accent5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81" name="Pin Gnd"/>
          <p:cNvSpPr txBox="1"/>
          <p:nvPr/>
        </p:nvSpPr>
        <p:spPr>
          <a:xfrm>
            <a:off x="6366098" y="8314021"/>
            <a:ext cx="17657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Pin Gnd</a:t>
            </a:r>
          </a:p>
        </p:txBody>
      </p:sp>
      <p:sp>
        <p:nvSpPr>
          <p:cNvPr id="192" name="Connection Line"/>
          <p:cNvSpPr/>
          <p:nvPr/>
        </p:nvSpPr>
        <p:spPr>
          <a:xfrm>
            <a:off x="5922895" y="8107546"/>
            <a:ext cx="400652" cy="5054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35" h="21600" extrusionOk="0">
                <a:moveTo>
                  <a:pt x="20635" y="21600"/>
                </a:moveTo>
                <a:cubicBezTo>
                  <a:pt x="5877" y="20002"/>
                  <a:pt x="-965" y="12802"/>
                  <a:pt x="110" y="0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93" name="Connection Line"/>
          <p:cNvSpPr/>
          <p:nvPr/>
        </p:nvSpPr>
        <p:spPr>
          <a:xfrm>
            <a:off x="8131804" y="8119889"/>
            <a:ext cx="1500686" cy="5258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1116" y="20009"/>
                  <a:pt x="18316" y="12809"/>
                  <a:pt x="21600" y="0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94" name="Connection Line"/>
          <p:cNvSpPr/>
          <p:nvPr/>
        </p:nvSpPr>
        <p:spPr>
          <a:xfrm>
            <a:off x="3378898" y="3892604"/>
            <a:ext cx="209926" cy="3569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85" name="Vcc"/>
          <p:cNvSpPr txBox="1"/>
          <p:nvPr/>
        </p:nvSpPr>
        <p:spPr>
          <a:xfrm>
            <a:off x="856305" y="4322061"/>
            <a:ext cx="63947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solidFill>
                  <a:schemeClr val="accent5"/>
                </a:solidFill>
              </a:defRPr>
            </a:lvl1pPr>
          </a:lstStyle>
          <a:p>
            <a:r>
              <a:t>Vcc</a:t>
            </a:r>
          </a:p>
        </p:txBody>
      </p:sp>
      <p:sp>
        <p:nvSpPr>
          <p:cNvPr id="186" name="Gnd"/>
          <p:cNvSpPr txBox="1"/>
          <p:nvPr/>
        </p:nvSpPr>
        <p:spPr>
          <a:xfrm>
            <a:off x="3466060" y="4218732"/>
            <a:ext cx="70713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Gnd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I data-she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5675">
              <a:defRPr sz="6240"/>
            </a:lvl1pPr>
          </a:lstStyle>
          <a:p>
            <a:r>
              <a:t>I data-sheet</a:t>
            </a:r>
          </a:p>
        </p:txBody>
      </p:sp>
      <p:sp>
        <p:nvSpPr>
          <p:cNvPr id="1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98" name="USATE I DATA SHEET !"/>
          <p:cNvSpPr txBox="1"/>
          <p:nvPr/>
        </p:nvSpPr>
        <p:spPr>
          <a:xfrm>
            <a:off x="2917755" y="2542986"/>
            <a:ext cx="7169290" cy="660401"/>
          </a:xfrm>
          <a:prstGeom prst="rect">
            <a:avLst/>
          </a:prstGeom>
          <a:solidFill>
            <a:schemeClr val="accent3">
              <a:satOff val="18648"/>
              <a:lumOff val="5971"/>
            </a:schemeClr>
          </a:solidFill>
          <a:ln w="25400">
            <a:solidFill>
              <a:srgbClr val="85888D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/>
            </a:lvl1pPr>
          </a:lstStyle>
          <a:p>
            <a:r>
              <a:t>USATE I DATA SHEET !</a:t>
            </a:r>
          </a:p>
        </p:txBody>
      </p:sp>
      <p:sp>
        <p:nvSpPr>
          <p:cNvPr id="199" name="Sui data-sheet trovate tutte le informazioni di cui avete bisogno (ed anche di più…):…"/>
          <p:cNvSpPr txBox="1"/>
          <p:nvPr/>
        </p:nvSpPr>
        <p:spPr>
          <a:xfrm>
            <a:off x="1016493" y="3923360"/>
            <a:ext cx="10971814" cy="312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/>
            </a:pPr>
            <a:r>
              <a:t>Sui data-sheet trovate tutte le informazioni di cui avete bisogno (ed anche di più…):</a:t>
            </a:r>
          </a:p>
          <a:p>
            <a:pPr marL="444500" indent="-444500" algn="l">
              <a:buSzPct val="75000"/>
              <a:buChar char="•"/>
              <a:defRPr sz="2800"/>
            </a:pPr>
            <a:r>
              <a:t>Testo con spiegazione dettagliata del funzionamento </a:t>
            </a:r>
          </a:p>
          <a:p>
            <a:pPr marL="444500" indent="-444500" algn="l">
              <a:buSzPct val="75000"/>
              <a:buChar char="•"/>
              <a:defRPr sz="2800"/>
            </a:pPr>
            <a:r>
              <a:t>Tabella della verità</a:t>
            </a:r>
          </a:p>
          <a:p>
            <a:pPr marL="444500" indent="-444500" algn="l">
              <a:buSzPct val="75000"/>
              <a:buChar char="•"/>
              <a:defRPr sz="2800"/>
            </a:pPr>
            <a:r>
              <a:t>Caratteristiche fisiche </a:t>
            </a:r>
          </a:p>
          <a:p>
            <a:pPr marL="444500" indent="-444500" algn="l">
              <a:buSzPct val="75000"/>
              <a:buChar char="•"/>
              <a:defRPr sz="2800"/>
            </a:pPr>
            <a:r>
              <a:t>Pin-out del chip </a:t>
            </a:r>
          </a:p>
          <a:p>
            <a:pPr marL="444500" indent="-444500" algn="l">
              <a:buSzPct val="75000"/>
              <a:buChar char="•"/>
              <a:defRPr sz="2800"/>
            </a:pPr>
            <a:r>
              <a:t>…</a:t>
            </a:r>
          </a:p>
        </p:txBody>
      </p:sp>
      <p:sp>
        <p:nvSpPr>
          <p:cNvPr id="200" name="Esistono più versioni del data-sheet di uno stesso integrato ed i data-sheet prodotti da ditte diverse contengono informazioni a volte complementari, avete a disposizione per il contatore e per il D-Latch due versioni del data-sheet, consultateli entrambe se necessario"/>
          <p:cNvSpPr txBox="1"/>
          <p:nvPr/>
        </p:nvSpPr>
        <p:spPr>
          <a:xfrm>
            <a:off x="896264" y="7086345"/>
            <a:ext cx="10971813" cy="167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600"/>
            </a:lvl1pPr>
          </a:lstStyle>
          <a:p>
            <a:r>
              <a:t>Esistono più versioni del data-sheet di uno stesso integrato ed i data-sheet prodotti da ditte diverse contengono informazioni a volte complementari, avete a disposizione per il contatore e per il D-Latch due versioni del data-sheet, consultateli entrambe se necessario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D-Latch con porte NA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5675">
              <a:defRPr sz="6240"/>
            </a:lvl1pPr>
          </a:lstStyle>
          <a:p>
            <a:r>
              <a:t>D-Latch con porte NAND</a:t>
            </a:r>
          </a:p>
        </p:txBody>
      </p:sp>
      <p:sp>
        <p:nvSpPr>
          <p:cNvPr id="2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20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773" y="1867466"/>
            <a:ext cx="8367254" cy="3490007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Funzionamento e verifica ritardi transizioni.…"/>
          <p:cNvSpPr txBox="1"/>
          <p:nvPr/>
        </p:nvSpPr>
        <p:spPr>
          <a:xfrm>
            <a:off x="1214370" y="5620836"/>
            <a:ext cx="10815520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Funzionamento e verifica ritardi transizioni. </a:t>
            </a:r>
          </a:p>
          <a:p>
            <a:pPr algn="l"/>
            <a:r>
              <a:t>Come per il circuito Gray -&gt; Binario per vedere i ritardi (non per misurare con precisione) dovete utilizzare una scala temporale di circa 10 ns. </a:t>
            </a:r>
          </a:p>
        </p:txBody>
      </p:sp>
      <p:sp>
        <p:nvSpPr>
          <p:cNvPr id="206" name="A"/>
          <p:cNvSpPr txBox="1"/>
          <p:nvPr/>
        </p:nvSpPr>
        <p:spPr>
          <a:xfrm>
            <a:off x="3613073" y="3067050"/>
            <a:ext cx="41925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207" name="D"/>
          <p:cNvSpPr txBox="1"/>
          <p:nvPr/>
        </p:nvSpPr>
        <p:spPr>
          <a:xfrm>
            <a:off x="8185200" y="2361519"/>
            <a:ext cx="44440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</a:t>
            </a:r>
          </a:p>
        </p:txBody>
      </p:sp>
      <p:sp>
        <p:nvSpPr>
          <p:cNvPr id="208" name="B"/>
          <p:cNvSpPr txBox="1"/>
          <p:nvPr/>
        </p:nvSpPr>
        <p:spPr>
          <a:xfrm>
            <a:off x="5535296" y="2361519"/>
            <a:ext cx="41925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209" name="C"/>
          <p:cNvSpPr txBox="1"/>
          <p:nvPr/>
        </p:nvSpPr>
        <p:spPr>
          <a:xfrm>
            <a:off x="5522723" y="4139519"/>
            <a:ext cx="44440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C</a:t>
            </a:r>
          </a:p>
        </p:txBody>
      </p:sp>
      <p:sp>
        <p:nvSpPr>
          <p:cNvPr id="210" name="E"/>
          <p:cNvSpPr txBox="1"/>
          <p:nvPr/>
        </p:nvSpPr>
        <p:spPr>
          <a:xfrm>
            <a:off x="8210575" y="4139519"/>
            <a:ext cx="39365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Utilizzo del D-FF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5675">
              <a:defRPr sz="6240"/>
            </a:lvl1pPr>
          </a:lstStyle>
          <a:p>
            <a:r>
              <a:t>Utilizzo del D-FF</a:t>
            </a:r>
          </a:p>
        </p:txBody>
      </p:sp>
      <p:sp>
        <p:nvSpPr>
          <p:cNvPr id="2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21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648" y="2176216"/>
            <a:ext cx="5365118" cy="5806087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Prima di partire a lavorare assicuratevi di avere capito la tabella della verità del D-FF: funzionamento sincrono ed asincrono.…"/>
          <p:cNvSpPr txBox="1"/>
          <p:nvPr/>
        </p:nvSpPr>
        <p:spPr>
          <a:xfrm>
            <a:off x="6757386" y="2979930"/>
            <a:ext cx="6046907" cy="26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400"/>
            </a:pPr>
            <a:r>
              <a:t>Prima di partire a lavorare assicuratevi di avere capito la tabella della verità del D-FF: funzionamento sincrono ed asincrono.</a:t>
            </a:r>
          </a:p>
          <a:p>
            <a:pPr algn="l">
              <a:defRPr sz="2400"/>
            </a:pPr>
            <a:endParaRPr/>
          </a:p>
          <a:p>
            <a:pPr algn="l">
              <a:defRPr sz="2400"/>
            </a:pPr>
            <a:r>
              <a:t>Tutte le volte che si parla di pulsanti, switch e LED si intendono canali dello StaticIO usati come pulsanti, switch e LED.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wisted-ring Johnson counter"/>
          <p:cNvSpPr txBox="1">
            <a:spLocks noGrp="1"/>
          </p:cNvSpPr>
          <p:nvPr>
            <p:ph type="title"/>
          </p:nvPr>
        </p:nvSpPr>
        <p:spPr>
          <a:xfrm>
            <a:off x="952500" y="401888"/>
            <a:ext cx="11099800" cy="1039174"/>
          </a:xfrm>
          <a:prstGeom prst="rect">
            <a:avLst/>
          </a:prstGeom>
        </p:spPr>
        <p:txBody>
          <a:bodyPr/>
          <a:lstStyle>
            <a:lvl1pPr defTabSz="455675">
              <a:defRPr sz="6240"/>
            </a:lvl1pPr>
          </a:lstStyle>
          <a:p>
            <a:r>
              <a:t>Twisted-ring Johnson counter</a:t>
            </a:r>
          </a:p>
        </p:txBody>
      </p:sp>
      <p:sp>
        <p:nvSpPr>
          <p:cNvPr id="2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2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382" y="1956380"/>
            <a:ext cx="8052685" cy="6780252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P"/>
          <p:cNvSpPr txBox="1"/>
          <p:nvPr/>
        </p:nvSpPr>
        <p:spPr>
          <a:xfrm>
            <a:off x="6576500" y="3160183"/>
            <a:ext cx="300534" cy="469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P</a:t>
            </a:r>
          </a:p>
        </p:txBody>
      </p:sp>
      <p:sp>
        <p:nvSpPr>
          <p:cNvPr id="222" name="C"/>
          <p:cNvSpPr txBox="1"/>
          <p:nvPr/>
        </p:nvSpPr>
        <p:spPr>
          <a:xfrm>
            <a:off x="6178584" y="3147483"/>
            <a:ext cx="334366" cy="469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C</a:t>
            </a:r>
          </a:p>
        </p:txBody>
      </p:sp>
      <p:sp>
        <p:nvSpPr>
          <p:cNvPr id="223" name="P"/>
          <p:cNvSpPr txBox="1"/>
          <p:nvPr/>
        </p:nvSpPr>
        <p:spPr>
          <a:xfrm>
            <a:off x="8240200" y="3198283"/>
            <a:ext cx="300534" cy="469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P</a:t>
            </a:r>
          </a:p>
        </p:txBody>
      </p:sp>
      <p:sp>
        <p:nvSpPr>
          <p:cNvPr id="224" name="C"/>
          <p:cNvSpPr txBox="1"/>
          <p:nvPr/>
        </p:nvSpPr>
        <p:spPr>
          <a:xfrm>
            <a:off x="7842284" y="3185583"/>
            <a:ext cx="334366" cy="469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C</a:t>
            </a:r>
          </a:p>
        </p:txBody>
      </p:sp>
      <p:sp>
        <p:nvSpPr>
          <p:cNvPr id="225" name="P"/>
          <p:cNvSpPr txBox="1"/>
          <p:nvPr/>
        </p:nvSpPr>
        <p:spPr>
          <a:xfrm>
            <a:off x="9916600" y="3223683"/>
            <a:ext cx="300534" cy="469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P</a:t>
            </a:r>
          </a:p>
        </p:txBody>
      </p:sp>
      <p:sp>
        <p:nvSpPr>
          <p:cNvPr id="226" name="C"/>
          <p:cNvSpPr txBox="1"/>
          <p:nvPr/>
        </p:nvSpPr>
        <p:spPr>
          <a:xfrm>
            <a:off x="9518684" y="3210983"/>
            <a:ext cx="334366" cy="469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C</a:t>
            </a:r>
          </a:p>
        </p:txBody>
      </p:sp>
      <p:sp>
        <p:nvSpPr>
          <p:cNvPr id="227" name="P"/>
          <p:cNvSpPr txBox="1"/>
          <p:nvPr/>
        </p:nvSpPr>
        <p:spPr>
          <a:xfrm>
            <a:off x="4925500" y="3172883"/>
            <a:ext cx="300534" cy="469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P</a:t>
            </a:r>
          </a:p>
        </p:txBody>
      </p:sp>
      <p:sp>
        <p:nvSpPr>
          <p:cNvPr id="228" name="C"/>
          <p:cNvSpPr txBox="1"/>
          <p:nvPr/>
        </p:nvSpPr>
        <p:spPr>
          <a:xfrm>
            <a:off x="4527584" y="3160183"/>
            <a:ext cx="334366" cy="469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C</a:t>
            </a:r>
          </a:p>
        </p:txBody>
      </p:sp>
      <p:sp>
        <p:nvSpPr>
          <p:cNvPr id="229" name="1"/>
          <p:cNvSpPr txBox="1"/>
          <p:nvPr/>
        </p:nvSpPr>
        <p:spPr>
          <a:xfrm>
            <a:off x="3765482" y="2296583"/>
            <a:ext cx="283770" cy="469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1</a:t>
            </a:r>
          </a:p>
        </p:txBody>
      </p:sp>
      <p:sp>
        <p:nvSpPr>
          <p:cNvPr id="230" name="1"/>
          <p:cNvSpPr txBox="1"/>
          <p:nvPr/>
        </p:nvSpPr>
        <p:spPr>
          <a:xfrm>
            <a:off x="3154427" y="2626783"/>
            <a:ext cx="894825" cy="469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1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chema del contatore 74LS1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49833">
              <a:defRPr sz="6160"/>
            </a:lvl1pPr>
          </a:lstStyle>
          <a:p>
            <a:r>
              <a:t>Schema del contatore 74LS163</a:t>
            </a:r>
          </a:p>
        </p:txBody>
      </p:sp>
      <p:sp>
        <p:nvSpPr>
          <p:cNvPr id="2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23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873" y="1795319"/>
            <a:ext cx="6985965" cy="61629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086" y="2503934"/>
            <a:ext cx="6085182" cy="4165895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74LS163 non 74HC163"/>
          <p:cNvSpPr txBox="1"/>
          <p:nvPr/>
        </p:nvSpPr>
        <p:spPr>
          <a:xfrm>
            <a:off x="1916250" y="7953836"/>
            <a:ext cx="4898777" cy="656590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74LS163 non 74HC163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Qualche precisazione sul contatore 74LS1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15468">
              <a:defRPr sz="4320"/>
            </a:lvl1pPr>
          </a:lstStyle>
          <a:p>
            <a:r>
              <a:t>Qualche precisazione sul contatore 74LS163</a:t>
            </a:r>
          </a:p>
        </p:txBody>
      </p:sp>
      <p:sp>
        <p:nvSpPr>
          <p:cNvPr id="2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24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645" y="3125364"/>
            <a:ext cx="9334501" cy="3517901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Attenzione il data-sheet contiene informazioni riguardo a due contatori diversi, guardate le informazioni corrette"/>
          <p:cNvSpPr txBox="1"/>
          <p:nvPr/>
        </p:nvSpPr>
        <p:spPr>
          <a:xfrm>
            <a:off x="952169" y="7077657"/>
            <a:ext cx="10374821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Attenzione il data-sheet contiene informazioni riguardo a due contatori diversi, guardate le informazioni corrette</a:t>
            </a:r>
          </a:p>
        </p:txBody>
      </p:sp>
      <p:pic>
        <p:nvPicPr>
          <p:cNvPr id="24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9904" y="7310337"/>
            <a:ext cx="1179288" cy="10391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55675">
              <a:defRPr sz="6240"/>
            </a:pPr>
            <a:endParaRPr/>
          </a:p>
        </p:txBody>
      </p:sp>
      <p:sp>
        <p:nvSpPr>
          <p:cNvPr id="2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2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552" y="391965"/>
            <a:ext cx="8913696" cy="89696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374</Words>
  <Application>Microsoft Macintosh PowerPoint</Application>
  <PresentationFormat>Custom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Helvetica</vt:lpstr>
      <vt:lpstr>Helvetica Light</vt:lpstr>
      <vt:lpstr>Helvetica Neue</vt:lpstr>
      <vt:lpstr>White</vt:lpstr>
      <vt:lpstr>Introduzione esperienza #D2</vt:lpstr>
      <vt:lpstr>I chip 74LS che usiamo oggi</vt:lpstr>
      <vt:lpstr>I data-sheet</vt:lpstr>
      <vt:lpstr>D-Latch con porte NAND</vt:lpstr>
      <vt:lpstr>Utilizzo del D-FF</vt:lpstr>
      <vt:lpstr>Twisted-ring Johnson counter</vt:lpstr>
      <vt:lpstr>Schema del contatore 74LS163</vt:lpstr>
      <vt:lpstr>Qualche precisazione sul contatore 74LS163</vt:lpstr>
      <vt:lpstr>PowerPoint Presentation</vt:lpstr>
      <vt:lpstr>PowerPoint Presentation</vt:lpstr>
      <vt:lpstr>Parti facoltative</vt:lpstr>
      <vt:lpstr>Buon lavoro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Introduzione esperienza #D2</dc:title>
  <cp:lastModifiedBy>Chiara Maria Angela Roda</cp:lastModifiedBy>
  <cp:revision>2</cp:revision>
  <dcterms:modified xsi:type="dcterms:W3CDTF">2024-04-16T11:16:29Z</dcterms:modified>
</cp:coreProperties>
</file>